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10287000" cx="18288000"/>
  <p:notesSz cx="18288000" cy="10287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9" roundtripDataSignature="AMtx7mg1YRFMd6vsEygI++N9jrgXhWzD4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9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0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0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1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1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2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2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3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3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4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5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5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6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6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7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7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39114dbc84_0_93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239114dbc84_0_93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8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39114dbc84_1_2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239114dbc84_1_2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39114dbc84_1_61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239114dbc84_1_61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9114dbc84_0_8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239114dbc84_0_8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39114dbc84_1_16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39114dbc84_1_16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39114dbc84_1_28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39114dbc84_1_28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0"/>
          <p:cNvSpPr txBox="1"/>
          <p:nvPr>
            <p:ph type="title"/>
          </p:nvPr>
        </p:nvSpPr>
        <p:spPr>
          <a:xfrm>
            <a:off x="779373" y="-2091219"/>
            <a:ext cx="16729253" cy="55213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0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0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/>
          <p:nvPr>
            <p:ph type="title"/>
          </p:nvPr>
        </p:nvSpPr>
        <p:spPr>
          <a:xfrm>
            <a:off x="779373" y="-2091219"/>
            <a:ext cx="16729253" cy="55213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" type="body"/>
          </p:nvPr>
        </p:nvSpPr>
        <p:spPr>
          <a:xfrm>
            <a:off x="993557" y="2808021"/>
            <a:ext cx="15207615" cy="44151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7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1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1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2"/>
          <p:cNvSpPr txBox="1"/>
          <p:nvPr>
            <p:ph type="ctrTitle"/>
          </p:nvPr>
        </p:nvSpPr>
        <p:spPr>
          <a:xfrm>
            <a:off x="250933" y="174446"/>
            <a:ext cx="4685665" cy="23564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idx="1" type="subTitle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7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2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2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2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3"/>
          <p:cNvSpPr txBox="1"/>
          <p:nvPr>
            <p:ph type="title"/>
          </p:nvPr>
        </p:nvSpPr>
        <p:spPr>
          <a:xfrm>
            <a:off x="779373" y="-2091219"/>
            <a:ext cx="16729253" cy="55213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" type="body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2" type="body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3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3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4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/>
          <p:nvPr/>
        </p:nvSpPr>
        <p:spPr>
          <a:xfrm>
            <a:off x="0" y="1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" name="Google Shape;7;p19"/>
          <p:cNvSpPr txBox="1"/>
          <p:nvPr>
            <p:ph type="title"/>
          </p:nvPr>
        </p:nvSpPr>
        <p:spPr>
          <a:xfrm>
            <a:off x="779373" y="-2091219"/>
            <a:ext cx="16729253" cy="55213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900" u="none" cap="none" strike="noStrike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9"/>
          <p:cNvSpPr txBox="1"/>
          <p:nvPr>
            <p:ph idx="1" type="body"/>
          </p:nvPr>
        </p:nvSpPr>
        <p:spPr>
          <a:xfrm>
            <a:off x="993557" y="2808021"/>
            <a:ext cx="15207615" cy="44151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7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9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" name="Google Shape;10;p19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9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>
    <mc:Choice Requires="p14">
      <p:transition spd="slow" p14:dur="15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2.png"/><Relationship Id="rId7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7.png"/><Relationship Id="rId6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3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4.png"/><Relationship Id="rId5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4.png"/><Relationship Id="rId5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"/>
          <p:cNvSpPr txBox="1"/>
          <p:nvPr/>
        </p:nvSpPr>
        <p:spPr>
          <a:xfrm>
            <a:off x="2064847" y="2684296"/>
            <a:ext cx="3060065" cy="9015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95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589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1"/>
          <p:cNvSpPr txBox="1"/>
          <p:nvPr/>
        </p:nvSpPr>
        <p:spPr>
          <a:xfrm>
            <a:off x="6845050" y="3539200"/>
            <a:ext cx="6200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</a:rPr>
              <a:t>Presented by: </a:t>
            </a:r>
            <a:r>
              <a:rPr b="1" lang="en-US" sz="4000">
                <a:solidFill>
                  <a:schemeClr val="lt1"/>
                </a:solidFill>
              </a:rPr>
              <a:t>Group 8 </a:t>
            </a:r>
            <a:endParaRPr b="1" sz="4000">
              <a:solidFill>
                <a:schemeClr val="lt1"/>
              </a:solidFill>
            </a:endParaRPr>
          </a:p>
        </p:txBody>
      </p:sp>
      <p:sp>
        <p:nvSpPr>
          <p:cNvPr id="46" name="Google Shape;46;p1"/>
          <p:cNvSpPr txBox="1"/>
          <p:nvPr/>
        </p:nvSpPr>
        <p:spPr>
          <a:xfrm>
            <a:off x="10429990" y="5097781"/>
            <a:ext cx="45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7" name="Google Shape;47;p1"/>
          <p:cNvSpPr txBox="1"/>
          <p:nvPr/>
        </p:nvSpPr>
        <p:spPr>
          <a:xfrm>
            <a:off x="7429518" y="7258027"/>
            <a:ext cx="7191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" name="Google Shape;48;p1"/>
          <p:cNvGrpSpPr/>
          <p:nvPr/>
        </p:nvGrpSpPr>
        <p:grpSpPr>
          <a:xfrm>
            <a:off x="0" y="0"/>
            <a:ext cx="17262219" cy="9699858"/>
            <a:chOff x="0" y="0"/>
            <a:chExt cx="17262219" cy="9699858"/>
          </a:xfrm>
        </p:grpSpPr>
        <p:sp>
          <p:nvSpPr>
            <p:cNvPr id="49" name="Google Shape;49;p1"/>
            <p:cNvSpPr/>
            <p:nvPr/>
          </p:nvSpPr>
          <p:spPr>
            <a:xfrm>
              <a:off x="0" y="9244012"/>
              <a:ext cx="15088869" cy="28575"/>
            </a:xfrm>
            <a:custGeom>
              <a:rect b="b" l="l" r="r" t="t"/>
              <a:pathLst>
                <a:path extrusionOk="0" h="28575" w="15088869">
                  <a:moveTo>
                    <a:pt x="0" y="0"/>
                  </a:moveTo>
                  <a:lnTo>
                    <a:pt x="15088473" y="0"/>
                  </a:lnTo>
                  <a:lnTo>
                    <a:pt x="15088473" y="28574"/>
                  </a:lnTo>
                  <a:lnTo>
                    <a:pt x="0" y="28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50" name="Google Shape;50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455029" y="6100385"/>
              <a:ext cx="533399" cy="4000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981481" y="702546"/>
              <a:ext cx="1495424" cy="11144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" name="Google Shape;52;p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826429"/>
              <a:ext cx="3344149" cy="24193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Google Shape;53;p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6890745" y="8252058"/>
              <a:ext cx="371474" cy="1447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4;p1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172762" y="0"/>
              <a:ext cx="893471" cy="37274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" name="Google Shape;55;p1"/>
          <p:cNvSpPr txBox="1"/>
          <p:nvPr/>
        </p:nvSpPr>
        <p:spPr>
          <a:xfrm>
            <a:off x="8216050" y="4572000"/>
            <a:ext cx="57954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Char char="❏"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Akhil Talashi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Char char="❏"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Himanshu Mal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Char char="❏"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Jayesh Tak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Char char="❏"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Saipranath Gopathi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Char char="❏"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Ilia Chiniforooshan Esfahani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Char char="❏"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Darshan Patel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3100" y="0"/>
            <a:ext cx="3317360" cy="330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"/>
          <p:cNvSpPr/>
          <p:nvPr/>
        </p:nvSpPr>
        <p:spPr>
          <a:xfrm>
            <a:off x="0" y="1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4" name="Google Shape;184;p8"/>
          <p:cNvSpPr txBox="1"/>
          <p:nvPr/>
        </p:nvSpPr>
        <p:spPr>
          <a:xfrm>
            <a:off x="0" y="6451575"/>
            <a:ext cx="5496000" cy="48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15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endParaRPr sz="3115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59300" y="8923771"/>
            <a:ext cx="933449" cy="69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9121" y="9047596"/>
            <a:ext cx="561974" cy="428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8"/>
          <p:cNvGrpSpPr/>
          <p:nvPr/>
        </p:nvGrpSpPr>
        <p:grpSpPr>
          <a:xfrm>
            <a:off x="0" y="7453167"/>
            <a:ext cx="15088869" cy="2419349"/>
            <a:chOff x="0" y="7453167"/>
            <a:chExt cx="15088869" cy="2419349"/>
          </a:xfrm>
        </p:grpSpPr>
        <p:sp>
          <p:nvSpPr>
            <p:cNvPr id="188" name="Google Shape;188;p8"/>
            <p:cNvSpPr/>
            <p:nvPr/>
          </p:nvSpPr>
          <p:spPr>
            <a:xfrm>
              <a:off x="0" y="9244013"/>
              <a:ext cx="15088869" cy="28575"/>
            </a:xfrm>
            <a:custGeom>
              <a:rect b="b" l="l" r="r" t="t"/>
              <a:pathLst>
                <a:path extrusionOk="0" h="28575" w="15088869">
                  <a:moveTo>
                    <a:pt x="0" y="0"/>
                  </a:moveTo>
                  <a:lnTo>
                    <a:pt x="15088473" y="0"/>
                  </a:lnTo>
                  <a:lnTo>
                    <a:pt x="15088473" y="28574"/>
                  </a:lnTo>
                  <a:lnTo>
                    <a:pt x="0" y="28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89" name="Google Shape;189;p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7453167"/>
              <a:ext cx="4002118" cy="24193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0" name="Google Shape;190;p8"/>
          <p:cNvSpPr txBox="1"/>
          <p:nvPr>
            <p:ph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sp>
        <p:nvSpPr>
          <p:cNvPr id="191" name="Google Shape;191;p8"/>
          <p:cNvSpPr txBox="1"/>
          <p:nvPr/>
        </p:nvSpPr>
        <p:spPr>
          <a:xfrm>
            <a:off x="8100755" y="1217325"/>
            <a:ext cx="4685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Login Page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3175" y="2363439"/>
            <a:ext cx="12657925" cy="7923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53167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9"/>
          <p:cNvSpPr/>
          <p:nvPr/>
        </p:nvSpPr>
        <p:spPr>
          <a:xfrm>
            <a:off x="517200" y="5295900"/>
            <a:ext cx="3144600" cy="4576500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11</a:t>
            </a:r>
            <a:endParaRPr/>
          </a:p>
        </p:txBody>
      </p:sp>
      <p:sp>
        <p:nvSpPr>
          <p:cNvPr id="200" name="Google Shape;200;p9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01" name="Google Shape;201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9"/>
          <p:cNvSpPr txBox="1"/>
          <p:nvPr/>
        </p:nvSpPr>
        <p:spPr>
          <a:xfrm>
            <a:off x="8100755" y="1217325"/>
            <a:ext cx="4685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Home Page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3" name="Google Shape;20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2133" y="2135325"/>
            <a:ext cx="13022331" cy="815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53167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0"/>
          <p:cNvSpPr/>
          <p:nvPr/>
        </p:nvSpPr>
        <p:spPr>
          <a:xfrm>
            <a:off x="152400" y="5295900"/>
            <a:ext cx="3200400" cy="4576616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12</a:t>
            </a:r>
            <a:endParaRPr/>
          </a:p>
        </p:txBody>
      </p:sp>
      <p:sp>
        <p:nvSpPr>
          <p:cNvPr id="210" name="Google Shape;210;p10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11" name="Google Shape;211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0"/>
          <p:cNvSpPr txBox="1"/>
          <p:nvPr/>
        </p:nvSpPr>
        <p:spPr>
          <a:xfrm>
            <a:off x="8100755" y="1217325"/>
            <a:ext cx="4685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Teacher Registration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3" name="Google Shape;213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2408" y="2135325"/>
            <a:ext cx="13022331" cy="815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53167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1"/>
          <p:cNvSpPr/>
          <p:nvPr/>
        </p:nvSpPr>
        <p:spPr>
          <a:xfrm>
            <a:off x="152400" y="5295900"/>
            <a:ext cx="3200400" cy="4576616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13</a:t>
            </a:r>
            <a:endParaRPr/>
          </a:p>
        </p:txBody>
      </p:sp>
      <p:sp>
        <p:nvSpPr>
          <p:cNvPr id="220" name="Google Shape;220;p11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21" name="Google Shape;221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1"/>
          <p:cNvSpPr txBox="1"/>
          <p:nvPr/>
        </p:nvSpPr>
        <p:spPr>
          <a:xfrm>
            <a:off x="8100755" y="1217325"/>
            <a:ext cx="4685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Teacher View Panel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3" name="Google Shape;223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2133" y="2135325"/>
            <a:ext cx="13022331" cy="815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53167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2"/>
          <p:cNvSpPr/>
          <p:nvPr/>
        </p:nvSpPr>
        <p:spPr>
          <a:xfrm>
            <a:off x="152400" y="5295900"/>
            <a:ext cx="3200400" cy="4576616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14</a:t>
            </a:r>
            <a:endParaRPr/>
          </a:p>
        </p:txBody>
      </p:sp>
      <p:sp>
        <p:nvSpPr>
          <p:cNvPr id="230" name="Google Shape;230;p12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31" name="Google Shape;23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2"/>
          <p:cNvSpPr txBox="1"/>
          <p:nvPr/>
        </p:nvSpPr>
        <p:spPr>
          <a:xfrm>
            <a:off x="7889250" y="1217325"/>
            <a:ext cx="5108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Teacher Annual Review 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9883" y="2135325"/>
            <a:ext cx="13012183" cy="815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9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53167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3"/>
          <p:cNvSpPr/>
          <p:nvPr/>
        </p:nvSpPr>
        <p:spPr>
          <a:xfrm>
            <a:off x="152400" y="5295900"/>
            <a:ext cx="3200400" cy="4576616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15</a:t>
            </a:r>
            <a:endParaRPr/>
          </a:p>
        </p:txBody>
      </p:sp>
      <p:sp>
        <p:nvSpPr>
          <p:cNvPr id="240" name="Google Shape;240;p13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41" name="Google Shape;24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13"/>
          <p:cNvSpPr txBox="1"/>
          <p:nvPr/>
        </p:nvSpPr>
        <p:spPr>
          <a:xfrm>
            <a:off x="8100755" y="1217325"/>
            <a:ext cx="4685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Student </a:t>
            </a: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Registration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3" name="Google Shape;24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32433" y="2135325"/>
            <a:ext cx="13022331" cy="815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53167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4"/>
          <p:cNvSpPr/>
          <p:nvPr/>
        </p:nvSpPr>
        <p:spPr>
          <a:xfrm>
            <a:off x="152400" y="5295900"/>
            <a:ext cx="3200400" cy="4576616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16</a:t>
            </a:r>
            <a:endParaRPr/>
          </a:p>
        </p:txBody>
      </p:sp>
      <p:sp>
        <p:nvSpPr>
          <p:cNvPr id="250" name="Google Shape;250;p14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51" name="Google Shape;25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4"/>
          <p:cNvSpPr txBox="1"/>
          <p:nvPr/>
        </p:nvSpPr>
        <p:spPr>
          <a:xfrm>
            <a:off x="8100750" y="1217325"/>
            <a:ext cx="4685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Student Details</a:t>
            </a:r>
            <a:endParaRPr b="1" sz="3900">
              <a:solidFill>
                <a:srgbClr val="E6504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3" name="Google Shape;25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32433" y="2135325"/>
            <a:ext cx="13022331" cy="815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53167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5"/>
          <p:cNvSpPr/>
          <p:nvPr/>
        </p:nvSpPr>
        <p:spPr>
          <a:xfrm>
            <a:off x="152400" y="5295900"/>
            <a:ext cx="3200400" cy="4576616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17</a:t>
            </a:r>
            <a:endParaRPr/>
          </a:p>
        </p:txBody>
      </p:sp>
      <p:sp>
        <p:nvSpPr>
          <p:cNvPr id="260" name="Google Shape;260;p15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61" name="Google Shape;26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5"/>
          <p:cNvSpPr txBox="1"/>
          <p:nvPr/>
        </p:nvSpPr>
        <p:spPr>
          <a:xfrm>
            <a:off x="8100755" y="1217325"/>
            <a:ext cx="4685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Immunization Panel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3" name="Google Shape;26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8908" y="2135325"/>
            <a:ext cx="13022331" cy="815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/>
          <p:nvPr/>
        </p:nvSpPr>
        <p:spPr>
          <a:xfrm>
            <a:off x="152400" y="5295900"/>
            <a:ext cx="3200400" cy="4576616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18</a:t>
            </a:r>
            <a:endParaRPr/>
          </a:p>
        </p:txBody>
      </p:sp>
      <p:sp>
        <p:nvSpPr>
          <p:cNvPr id="269" name="Google Shape;269;p16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70" name="Google Shape;2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16"/>
          <p:cNvSpPr txBox="1"/>
          <p:nvPr/>
        </p:nvSpPr>
        <p:spPr>
          <a:xfrm>
            <a:off x="8100750" y="1217325"/>
            <a:ext cx="50619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Classroom Registration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0533" y="2135325"/>
            <a:ext cx="13022331" cy="815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53167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7"/>
          <p:cNvSpPr/>
          <p:nvPr/>
        </p:nvSpPr>
        <p:spPr>
          <a:xfrm>
            <a:off x="152400" y="5295900"/>
            <a:ext cx="3200400" cy="4576616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/>
          </a:p>
        </p:txBody>
      </p:sp>
      <p:sp>
        <p:nvSpPr>
          <p:cNvPr id="279" name="Google Shape;279;p17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80" name="Google Shape;28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17"/>
          <p:cNvSpPr txBox="1"/>
          <p:nvPr/>
        </p:nvSpPr>
        <p:spPr>
          <a:xfrm>
            <a:off x="8100755" y="1217325"/>
            <a:ext cx="4685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ClassRoom Details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2" name="Google Shape;28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32433" y="2135325"/>
            <a:ext cx="13022331" cy="815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62" name="Google Shape;62;p2"/>
          <p:cNvGrpSpPr/>
          <p:nvPr/>
        </p:nvGrpSpPr>
        <p:grpSpPr>
          <a:xfrm>
            <a:off x="0" y="0"/>
            <a:ext cx="18287999" cy="10286998"/>
            <a:chOff x="0" y="0"/>
            <a:chExt cx="18287999" cy="10286998"/>
          </a:xfrm>
        </p:grpSpPr>
        <p:pic>
          <p:nvPicPr>
            <p:cNvPr id="63" name="Google Shape;63;p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62502" y="0"/>
              <a:ext cx="6425497" cy="102869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" name="Google Shape;64;p2"/>
            <p:cNvSpPr/>
            <p:nvPr/>
          </p:nvSpPr>
          <p:spPr>
            <a:xfrm>
              <a:off x="0" y="9672638"/>
              <a:ext cx="15578455" cy="28575"/>
            </a:xfrm>
            <a:custGeom>
              <a:rect b="b" l="l" r="r" t="t"/>
              <a:pathLst>
                <a:path extrusionOk="0" h="28575" w="15578455">
                  <a:moveTo>
                    <a:pt x="0" y="0"/>
                  </a:moveTo>
                  <a:lnTo>
                    <a:pt x="15578330" y="0"/>
                  </a:lnTo>
                  <a:lnTo>
                    <a:pt x="15578330" y="28574"/>
                  </a:lnTo>
                  <a:lnTo>
                    <a:pt x="0" y="28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5" name="Google Shape;65;p2"/>
          <p:cNvSpPr txBox="1"/>
          <p:nvPr/>
        </p:nvSpPr>
        <p:spPr>
          <a:xfrm>
            <a:off x="12332129" y="5038809"/>
            <a:ext cx="539432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5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Table of Contents</a:t>
            </a:r>
            <a:endParaRPr sz="445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" name="Google Shape;66;p2"/>
          <p:cNvGrpSpPr/>
          <p:nvPr/>
        </p:nvGrpSpPr>
        <p:grpSpPr>
          <a:xfrm>
            <a:off x="12344829" y="1457325"/>
            <a:ext cx="5341455" cy="3255658"/>
            <a:chOff x="12344829" y="1457325"/>
            <a:chExt cx="5341455" cy="3255658"/>
          </a:xfrm>
        </p:grpSpPr>
        <p:pic>
          <p:nvPicPr>
            <p:cNvPr id="67" name="Google Shape;67;p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2344829" y="4381344"/>
              <a:ext cx="444159" cy="33163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6238485" y="1457325"/>
              <a:ext cx="1447799" cy="3714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9" name="Google Shape;69;p2"/>
          <p:cNvSpPr txBox="1"/>
          <p:nvPr>
            <p:ph type="title"/>
          </p:nvPr>
        </p:nvSpPr>
        <p:spPr>
          <a:xfrm>
            <a:off x="768102" y="-572247"/>
            <a:ext cx="16729253" cy="55213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929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0">
                <a:solidFill>
                  <a:srgbClr val="292929"/>
                </a:solidFill>
              </a:rPr>
              <a:t>2</a:t>
            </a:r>
            <a:endParaRPr sz="18000"/>
          </a:p>
        </p:txBody>
      </p:sp>
      <p:sp>
        <p:nvSpPr>
          <p:cNvPr id="70" name="Google Shape;70;p2"/>
          <p:cNvSpPr txBox="1"/>
          <p:nvPr/>
        </p:nvSpPr>
        <p:spPr>
          <a:xfrm>
            <a:off x="1907725" y="3160925"/>
            <a:ext cx="5623800" cy="6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950">
            <a:spAutoFit/>
          </a:bodyPr>
          <a:lstStyle/>
          <a:p>
            <a:pPr indent="-377825" lvl="0" marL="38989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alatino Linotype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Abstract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7825" lvl="0" marL="38989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500"/>
              <a:buFont typeface="Palatino Linotype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Tech-Stack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7825" lvl="0" marL="38989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500"/>
              <a:buFont typeface="Palatino Linotype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7825" lvl="0" marL="38989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500"/>
              <a:buFont typeface="Palatino Linotype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UML Diagram</a:t>
            </a:r>
            <a:endParaRPr b="1"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7825" lvl="0" marL="38989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500"/>
              <a:buFont typeface="Times New Roman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MVC Design Pattern</a:t>
            </a:r>
            <a:endParaRPr b="1"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7825" lvl="0" marL="38989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500"/>
              <a:buFont typeface="Times New Roman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Factory Pattern Method</a:t>
            </a:r>
            <a:endParaRPr b="1"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7825" lvl="0" marL="38989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500"/>
              <a:buFont typeface="Palatino Linotype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Contributions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7825" lvl="0" marL="38989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500"/>
              <a:buFont typeface="Palatino Linotype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GUI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7825" lvl="0" marL="38989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500"/>
              <a:buFont typeface="Palatino Linotype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Future enhancements</a:t>
            </a:r>
            <a:endParaRPr b="1"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7825" lvl="0" marL="38989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500"/>
              <a:buFont typeface="Times New Roman"/>
              <a:buAutoNum type="arabicPeriod"/>
            </a:pPr>
            <a:r>
              <a:rPr b="1" lang="en-US" sz="3500">
                <a:latin typeface="Times New Roman"/>
                <a:ea typeface="Times New Roman"/>
                <a:cs typeface="Times New Roman"/>
                <a:sym typeface="Times New Roman"/>
              </a:rPr>
              <a:t>Lessons Learned</a:t>
            </a:r>
            <a:endParaRPr b="1" sz="3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g239114dbc84_0_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53167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g239114dbc84_0_93"/>
          <p:cNvSpPr/>
          <p:nvPr/>
        </p:nvSpPr>
        <p:spPr>
          <a:xfrm>
            <a:off x="152400" y="5295900"/>
            <a:ext cx="3200400" cy="4576500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20</a:t>
            </a:r>
            <a:endParaRPr b="1" sz="150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g239114dbc84_0_93"/>
          <p:cNvSpPr txBox="1"/>
          <p:nvPr>
            <p:ph idx="4294967295" type="ctrTitle"/>
          </p:nvPr>
        </p:nvSpPr>
        <p:spPr>
          <a:xfrm>
            <a:off x="250933" y="174446"/>
            <a:ext cx="4685700" cy="20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93850">
            <a:spAutoFit/>
          </a:bodyPr>
          <a:lstStyle/>
          <a:p>
            <a:pPr indent="0" lvl="0" marL="7772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GUI</a:t>
            </a:r>
            <a:endParaRPr sz="8000"/>
          </a:p>
        </p:txBody>
      </p:sp>
      <p:pic>
        <p:nvPicPr>
          <p:cNvPr id="290" name="Google Shape;290;g239114dbc84_0_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3003" y="0"/>
            <a:ext cx="1221197" cy="12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239114dbc84_0_93"/>
          <p:cNvSpPr txBox="1"/>
          <p:nvPr/>
        </p:nvSpPr>
        <p:spPr>
          <a:xfrm>
            <a:off x="7702199" y="1217325"/>
            <a:ext cx="54828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E65041"/>
                </a:solidFill>
                <a:latin typeface="Calibri"/>
                <a:ea typeface="Calibri"/>
                <a:cs typeface="Calibri"/>
                <a:sym typeface="Calibri"/>
              </a:rPr>
              <a:t>Alerts</a:t>
            </a:r>
            <a:endParaRPr sz="3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2" name="Google Shape;292;g239114dbc84_0_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5108" y="2135325"/>
            <a:ext cx="13022331" cy="815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8"/>
          <p:cNvSpPr txBox="1"/>
          <p:nvPr>
            <p:ph type="title"/>
          </p:nvPr>
        </p:nvSpPr>
        <p:spPr>
          <a:xfrm>
            <a:off x="1108637" y="823428"/>
            <a:ext cx="9033510" cy="2606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2225">
            <a:spAutoFit/>
          </a:bodyPr>
          <a:lstStyle/>
          <a:p>
            <a:pPr indent="0" lvl="0" marL="12700" marR="5080" rtl="0" algn="l">
              <a:lnSpc>
                <a:spcPct val="1096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50"/>
              <a:t>Future Enhancements</a:t>
            </a:r>
            <a:endParaRPr sz="8850"/>
          </a:p>
        </p:txBody>
      </p:sp>
      <p:sp>
        <p:nvSpPr>
          <p:cNvPr id="298" name="Google Shape;298;p18"/>
          <p:cNvSpPr txBox="1"/>
          <p:nvPr/>
        </p:nvSpPr>
        <p:spPr>
          <a:xfrm>
            <a:off x="1228475" y="4365025"/>
            <a:ext cx="13444200" cy="23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-403225" lvl="0" marL="457200" marR="1977388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0"/>
              <a:buFont typeface="Calibri"/>
              <a:buChar char="❖"/>
            </a:pPr>
            <a:r>
              <a:rPr lang="en-US" sz="27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Creation of course enrollment page for students to register to courses</a:t>
            </a:r>
            <a:endParaRPr sz="27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3225" lvl="0" marL="457200" marR="1977389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0"/>
              <a:buFont typeface="Calibri"/>
              <a:buChar char="❖"/>
            </a:pPr>
            <a:r>
              <a:rPr lang="en-US" sz="27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Create individual </a:t>
            </a:r>
            <a:r>
              <a:rPr lang="en-US" sz="27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sign-up pages for creating accounts</a:t>
            </a:r>
            <a:endParaRPr sz="2750">
              <a:latin typeface="Calibri"/>
              <a:ea typeface="Calibri"/>
              <a:cs typeface="Calibri"/>
              <a:sym typeface="Calibri"/>
            </a:endParaRPr>
          </a:p>
          <a:p>
            <a:pPr indent="-403225" lvl="0" marL="457200" marR="5080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0"/>
              <a:buFont typeface="Calibri"/>
              <a:buChar char="❖"/>
            </a:pPr>
            <a:r>
              <a:rPr lang="en-US" sz="27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Triggering email notification for every user creation and updates to their accounts </a:t>
            </a:r>
            <a:endParaRPr sz="27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3225" lvl="0" marL="457200" marR="5080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0"/>
              <a:buFont typeface="Calibri"/>
              <a:buChar char="❖"/>
            </a:pPr>
            <a:r>
              <a:rPr lang="en-US" sz="27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Make use of Spring boot instead of swing for more user friendly application Storing data can be made easy with cloud db </a:t>
            </a:r>
            <a:endParaRPr sz="27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18"/>
          <p:cNvSpPr/>
          <p:nvPr/>
        </p:nvSpPr>
        <p:spPr>
          <a:xfrm>
            <a:off x="0" y="9244014"/>
            <a:ext cx="15088869" cy="28575"/>
          </a:xfrm>
          <a:custGeom>
            <a:rect b="b" l="l" r="r" t="t"/>
            <a:pathLst>
              <a:path extrusionOk="0" h="28575" w="15088869">
                <a:moveTo>
                  <a:pt x="0" y="0"/>
                </a:moveTo>
                <a:lnTo>
                  <a:pt x="15088473" y="0"/>
                </a:lnTo>
                <a:lnTo>
                  <a:pt x="15088473" y="28574"/>
                </a:lnTo>
                <a:lnTo>
                  <a:pt x="0" y="28574"/>
                </a:lnTo>
                <a:lnTo>
                  <a:pt x="0" y="0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00" name="Google Shape;300;p18"/>
          <p:cNvSpPr/>
          <p:nvPr/>
        </p:nvSpPr>
        <p:spPr>
          <a:xfrm>
            <a:off x="0" y="9396414"/>
            <a:ext cx="15241269" cy="28575"/>
          </a:xfrm>
          <a:custGeom>
            <a:rect b="b" l="l" r="r" t="t"/>
            <a:pathLst>
              <a:path extrusionOk="0" h="28575" w="15241269">
                <a:moveTo>
                  <a:pt x="0" y="0"/>
                </a:moveTo>
                <a:lnTo>
                  <a:pt x="15240873" y="0"/>
                </a:lnTo>
                <a:lnTo>
                  <a:pt x="15240873" y="28574"/>
                </a:lnTo>
                <a:lnTo>
                  <a:pt x="0" y="28574"/>
                </a:lnTo>
                <a:lnTo>
                  <a:pt x="0" y="0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01" name="Google Shape;30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623399" y="289607"/>
            <a:ext cx="371474" cy="1457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020800" y="7024536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8"/>
          <p:cNvSpPr/>
          <p:nvPr/>
        </p:nvSpPr>
        <p:spPr>
          <a:xfrm>
            <a:off x="14672794" y="6438900"/>
            <a:ext cx="3200400" cy="3410628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21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39114dbc84_1_2"/>
          <p:cNvSpPr txBox="1"/>
          <p:nvPr>
            <p:ph type="title"/>
          </p:nvPr>
        </p:nvSpPr>
        <p:spPr>
          <a:xfrm>
            <a:off x="1108637" y="823428"/>
            <a:ext cx="9033600" cy="15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2225">
            <a:spAutoFit/>
          </a:bodyPr>
          <a:lstStyle/>
          <a:p>
            <a:pPr indent="0" lvl="0" marL="12700" marR="5080" rtl="0" algn="l">
              <a:lnSpc>
                <a:spcPct val="1096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50"/>
              <a:t>Lessons Learned</a:t>
            </a:r>
            <a:endParaRPr sz="8850"/>
          </a:p>
        </p:txBody>
      </p:sp>
      <p:sp>
        <p:nvSpPr>
          <p:cNvPr id="309" name="Google Shape;309;g239114dbc84_1_2"/>
          <p:cNvSpPr txBox="1"/>
          <p:nvPr/>
        </p:nvSpPr>
        <p:spPr>
          <a:xfrm>
            <a:off x="1108625" y="3061700"/>
            <a:ext cx="132486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-403225" lvl="0" marL="457200" marR="1977388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0"/>
              <a:buFont typeface="Calibri"/>
              <a:buChar char="❖"/>
            </a:pPr>
            <a:r>
              <a:rPr lang="en-US" sz="27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Here we understood, the various outcomes about the usage of various Java applications like Java AWT and Swing and implementing the MVC Architecture.</a:t>
            </a:r>
            <a:endParaRPr sz="27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3225" lvl="0" marL="457200" marR="1977388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0"/>
              <a:buFont typeface="Calibri"/>
              <a:buChar char="❖"/>
            </a:pPr>
            <a:r>
              <a:rPr lang="en-US" sz="27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We figured out the new possibilities of using Swing GUI, and AWT</a:t>
            </a:r>
            <a:endParaRPr sz="2750">
              <a:latin typeface="Calibri"/>
              <a:ea typeface="Calibri"/>
              <a:cs typeface="Calibri"/>
              <a:sym typeface="Calibri"/>
            </a:endParaRPr>
          </a:p>
          <a:p>
            <a:pPr indent="-403225" lvl="0" marL="457200" marR="5080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0"/>
              <a:buFont typeface="Calibri"/>
              <a:buChar char="❖"/>
            </a:pPr>
            <a:r>
              <a:rPr lang="en-US" sz="27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By collecting the data of students and teachers, we were able to track the immunizations records for both cases using MVC model.</a:t>
            </a:r>
            <a:endParaRPr sz="27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g239114dbc84_1_2"/>
          <p:cNvSpPr/>
          <p:nvPr/>
        </p:nvSpPr>
        <p:spPr>
          <a:xfrm>
            <a:off x="0" y="9244014"/>
            <a:ext cx="15088869" cy="28575"/>
          </a:xfrm>
          <a:custGeom>
            <a:rect b="b" l="l" r="r" t="t"/>
            <a:pathLst>
              <a:path extrusionOk="0" h="28575" w="15088869">
                <a:moveTo>
                  <a:pt x="0" y="0"/>
                </a:moveTo>
                <a:lnTo>
                  <a:pt x="15088473" y="0"/>
                </a:lnTo>
                <a:lnTo>
                  <a:pt x="15088473" y="28574"/>
                </a:lnTo>
                <a:lnTo>
                  <a:pt x="0" y="28574"/>
                </a:lnTo>
                <a:lnTo>
                  <a:pt x="0" y="0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11" name="Google Shape;311;g239114dbc84_1_2"/>
          <p:cNvSpPr/>
          <p:nvPr/>
        </p:nvSpPr>
        <p:spPr>
          <a:xfrm>
            <a:off x="0" y="9396414"/>
            <a:ext cx="15241269" cy="28575"/>
          </a:xfrm>
          <a:custGeom>
            <a:rect b="b" l="l" r="r" t="t"/>
            <a:pathLst>
              <a:path extrusionOk="0" h="28575" w="15241269">
                <a:moveTo>
                  <a:pt x="0" y="0"/>
                </a:moveTo>
                <a:lnTo>
                  <a:pt x="15240873" y="0"/>
                </a:lnTo>
                <a:lnTo>
                  <a:pt x="15240873" y="28574"/>
                </a:lnTo>
                <a:lnTo>
                  <a:pt x="0" y="28574"/>
                </a:lnTo>
                <a:lnTo>
                  <a:pt x="0" y="0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12" name="Google Shape;312;g239114dbc84_1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623399" y="289607"/>
            <a:ext cx="371474" cy="1457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g239114dbc84_1_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020800" y="7024536"/>
            <a:ext cx="4002118" cy="2419349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g239114dbc84_1_2"/>
          <p:cNvSpPr/>
          <p:nvPr/>
        </p:nvSpPr>
        <p:spPr>
          <a:xfrm>
            <a:off x="14672794" y="6438900"/>
            <a:ext cx="3200400" cy="3410700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22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39114dbc84_1_61"/>
          <p:cNvSpPr txBox="1"/>
          <p:nvPr>
            <p:ph type="title"/>
          </p:nvPr>
        </p:nvSpPr>
        <p:spPr>
          <a:xfrm>
            <a:off x="6388205" y="3819000"/>
            <a:ext cx="5511600" cy="15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2225">
            <a:spAutoFit/>
          </a:bodyPr>
          <a:lstStyle/>
          <a:p>
            <a:pPr indent="0" lvl="0" marL="12700" marR="5080" rtl="0" algn="l">
              <a:lnSpc>
                <a:spcPct val="1096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50"/>
              <a:t>Thank You!</a:t>
            </a:r>
            <a:endParaRPr sz="8850"/>
          </a:p>
        </p:txBody>
      </p:sp>
      <p:sp>
        <p:nvSpPr>
          <p:cNvPr id="320" name="Google Shape;320;g239114dbc84_1_61"/>
          <p:cNvSpPr/>
          <p:nvPr/>
        </p:nvSpPr>
        <p:spPr>
          <a:xfrm>
            <a:off x="0" y="9244014"/>
            <a:ext cx="15088869" cy="28575"/>
          </a:xfrm>
          <a:custGeom>
            <a:rect b="b" l="l" r="r" t="t"/>
            <a:pathLst>
              <a:path extrusionOk="0" h="28575" w="15088869">
                <a:moveTo>
                  <a:pt x="0" y="0"/>
                </a:moveTo>
                <a:lnTo>
                  <a:pt x="15088473" y="0"/>
                </a:lnTo>
                <a:lnTo>
                  <a:pt x="15088473" y="28574"/>
                </a:lnTo>
                <a:lnTo>
                  <a:pt x="0" y="28574"/>
                </a:lnTo>
                <a:lnTo>
                  <a:pt x="0" y="0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21" name="Google Shape;321;g239114dbc84_1_61"/>
          <p:cNvSpPr/>
          <p:nvPr/>
        </p:nvSpPr>
        <p:spPr>
          <a:xfrm>
            <a:off x="0" y="9396414"/>
            <a:ext cx="15241269" cy="28575"/>
          </a:xfrm>
          <a:custGeom>
            <a:rect b="b" l="l" r="r" t="t"/>
            <a:pathLst>
              <a:path extrusionOk="0" h="28575" w="15241269">
                <a:moveTo>
                  <a:pt x="0" y="0"/>
                </a:moveTo>
                <a:lnTo>
                  <a:pt x="15240873" y="0"/>
                </a:lnTo>
                <a:lnTo>
                  <a:pt x="15240873" y="28574"/>
                </a:lnTo>
                <a:lnTo>
                  <a:pt x="0" y="28574"/>
                </a:lnTo>
                <a:lnTo>
                  <a:pt x="0" y="0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22" name="Google Shape;322;g239114dbc84_1_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623399" y="289607"/>
            <a:ext cx="371474" cy="1457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g239114dbc84_1_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020800" y="7024536"/>
            <a:ext cx="4002118" cy="241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g239114dbc84_1_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66400" y="873175"/>
            <a:ext cx="2955199" cy="294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3"/>
          <p:cNvGrpSpPr/>
          <p:nvPr/>
        </p:nvGrpSpPr>
        <p:grpSpPr>
          <a:xfrm>
            <a:off x="0" y="1"/>
            <a:ext cx="18288000" cy="10286998"/>
            <a:chOff x="0" y="1"/>
            <a:chExt cx="18288000" cy="10286998"/>
          </a:xfrm>
        </p:grpSpPr>
        <p:pic>
          <p:nvPicPr>
            <p:cNvPr id="76" name="Google Shape;76;p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1"/>
              <a:ext cx="14822258" cy="102869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Google Shape;77;p3"/>
            <p:cNvSpPr/>
            <p:nvPr/>
          </p:nvSpPr>
          <p:spPr>
            <a:xfrm>
              <a:off x="0" y="2"/>
              <a:ext cx="18288000" cy="5923280"/>
            </a:xfrm>
            <a:custGeom>
              <a:rect b="b" l="l" r="r" t="t"/>
              <a:pathLst>
                <a:path extrusionOk="0" h="5923280" w="18288000">
                  <a:moveTo>
                    <a:pt x="0" y="0"/>
                  </a:moveTo>
                  <a:lnTo>
                    <a:pt x="18287999" y="0"/>
                  </a:lnTo>
                  <a:lnTo>
                    <a:pt x="18287999" y="5923189"/>
                  </a:lnTo>
                  <a:lnTo>
                    <a:pt x="0" y="5923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78" name="Google Shape;78;p3"/>
          <p:cNvSpPr txBox="1"/>
          <p:nvPr>
            <p:ph idx="1" type="body"/>
          </p:nvPr>
        </p:nvSpPr>
        <p:spPr>
          <a:xfrm>
            <a:off x="993582" y="2476871"/>
            <a:ext cx="15207600" cy="59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1772285" rtl="0" algn="l">
              <a:lnSpc>
                <a:spcPct val="1163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application is that of a Day Care System which is in par with a real-world application, that consists of various Organizations and Roles. The project is implemented using Swing GUI widget toolkit.</a:t>
            </a:r>
            <a:endParaRPr/>
          </a:p>
          <a:p>
            <a:pPr indent="0" lvl="0" marL="12700" marR="1772285" rtl="0" algn="l">
              <a:lnSpc>
                <a:spcPct val="116399"/>
              </a:lnSpc>
              <a:spcBef>
                <a:spcPts val="9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2700" marR="1772285" rtl="0" algn="l">
              <a:lnSpc>
                <a:spcPct val="116399"/>
              </a:lnSpc>
              <a:spcBef>
                <a:spcPts val="95"/>
              </a:spcBef>
              <a:spcAft>
                <a:spcPts val="0"/>
              </a:spcAft>
              <a:buNone/>
            </a:pPr>
            <a:r>
              <a:rPr lang="en-US"/>
              <a:t>It is a School Management(Day Care) System with features that provides access to: </a:t>
            </a:r>
            <a:endParaRPr/>
          </a:p>
          <a:p>
            <a:pPr indent="0" lvl="0" marL="12700" marR="1772285" rtl="0" algn="l">
              <a:lnSpc>
                <a:spcPct val="116399"/>
              </a:lnSpc>
              <a:spcBef>
                <a:spcPts val="9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0050" lvl="0" marL="457200" marR="1772285" rtl="0" algn="l">
              <a:lnSpc>
                <a:spcPct val="116399"/>
              </a:lnSpc>
              <a:spcBef>
                <a:spcPts val="95"/>
              </a:spcBef>
              <a:spcAft>
                <a:spcPts val="0"/>
              </a:spcAft>
              <a:buClr>
                <a:schemeClr val="lt1"/>
              </a:buClr>
              <a:buSzPts val="2700"/>
              <a:buChar char="❖"/>
            </a:pPr>
            <a:r>
              <a:rPr lang="en-US"/>
              <a:t>Adding Students and Teachers with their details, easily updating, deleting records &amp; viewing all records </a:t>
            </a:r>
            <a:endParaRPr/>
          </a:p>
          <a:p>
            <a:pPr indent="-400050" lvl="0" marL="457200" marR="1772285" rtl="0" algn="l">
              <a:lnSpc>
                <a:spcPct val="116399"/>
              </a:lnSpc>
              <a:spcBef>
                <a:spcPts val="95"/>
              </a:spcBef>
              <a:spcAft>
                <a:spcPts val="0"/>
              </a:spcAft>
              <a:buClr>
                <a:schemeClr val="lt1"/>
              </a:buClr>
              <a:buSzPts val="2700"/>
              <a:buChar char="❖"/>
            </a:pPr>
            <a:r>
              <a:rPr lang="en-US"/>
              <a:t>Adding Vaccine information for each student </a:t>
            </a:r>
            <a:endParaRPr/>
          </a:p>
          <a:p>
            <a:pPr indent="-400050" lvl="0" marL="457200" marR="1772285" rtl="0" algn="l">
              <a:lnSpc>
                <a:spcPct val="116399"/>
              </a:lnSpc>
              <a:spcBef>
                <a:spcPts val="95"/>
              </a:spcBef>
              <a:spcAft>
                <a:spcPts val="0"/>
              </a:spcAft>
              <a:buClr>
                <a:schemeClr val="lt1"/>
              </a:buClr>
              <a:buSzPts val="2700"/>
              <a:buChar char="❖"/>
            </a:pPr>
            <a:r>
              <a:rPr lang="en-US"/>
              <a:t>Provides a feature for the teachers to view students who are yet to take the vaccine </a:t>
            </a:r>
            <a:endParaRPr/>
          </a:p>
          <a:p>
            <a:pPr indent="-400050" lvl="0" marL="457200" marR="1772285" rtl="0" algn="l">
              <a:lnSpc>
                <a:spcPct val="116399"/>
              </a:lnSpc>
              <a:spcBef>
                <a:spcPts val="95"/>
              </a:spcBef>
              <a:spcAft>
                <a:spcPts val="0"/>
              </a:spcAft>
              <a:buClr>
                <a:schemeClr val="lt1"/>
              </a:buClr>
              <a:buSzPts val="2700"/>
              <a:buChar char="❖"/>
            </a:pPr>
            <a:r>
              <a:rPr lang="en-US"/>
              <a:t>Giving feedback of Teachers by Students using the Annual Review feature </a:t>
            </a:r>
            <a:endParaRPr/>
          </a:p>
          <a:p>
            <a:pPr indent="-400050" lvl="0" marL="457200" marR="1772285" rtl="0" algn="l">
              <a:lnSpc>
                <a:spcPct val="116399"/>
              </a:lnSpc>
              <a:spcBef>
                <a:spcPts val="95"/>
              </a:spcBef>
              <a:spcAft>
                <a:spcPts val="0"/>
              </a:spcAft>
              <a:buClr>
                <a:schemeClr val="lt1"/>
              </a:buClr>
              <a:buSzPts val="2700"/>
              <a:buChar char="❖"/>
            </a:pPr>
            <a:r>
              <a:rPr lang="en-US"/>
              <a:t>Provides alerts for student vaccination and teachers annual review</a:t>
            </a:r>
            <a:endParaRPr/>
          </a:p>
        </p:txBody>
      </p:sp>
      <p:sp>
        <p:nvSpPr>
          <p:cNvPr id="79" name="Google Shape;79;p3"/>
          <p:cNvSpPr txBox="1"/>
          <p:nvPr/>
        </p:nvSpPr>
        <p:spPr>
          <a:xfrm>
            <a:off x="16201172" y="7570727"/>
            <a:ext cx="2438400" cy="2321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150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" name="Google Shape;80;p3"/>
          <p:cNvGrpSpPr/>
          <p:nvPr/>
        </p:nvGrpSpPr>
        <p:grpSpPr>
          <a:xfrm>
            <a:off x="0" y="289607"/>
            <a:ext cx="16994873" cy="8248196"/>
            <a:chOff x="0" y="289607"/>
            <a:chExt cx="16994873" cy="8248196"/>
          </a:xfrm>
        </p:grpSpPr>
        <p:sp>
          <p:nvSpPr>
            <p:cNvPr id="81" name="Google Shape;81;p3"/>
            <p:cNvSpPr/>
            <p:nvPr/>
          </p:nvSpPr>
          <p:spPr>
            <a:xfrm>
              <a:off x="0" y="8509228"/>
              <a:ext cx="14823440" cy="28575"/>
            </a:xfrm>
            <a:custGeom>
              <a:rect b="b" l="l" r="r" t="t"/>
              <a:pathLst>
                <a:path extrusionOk="0" h="28575" w="14823440">
                  <a:moveTo>
                    <a:pt x="0" y="0"/>
                  </a:moveTo>
                  <a:lnTo>
                    <a:pt x="14823133" y="0"/>
                  </a:lnTo>
                  <a:lnTo>
                    <a:pt x="14823133" y="28574"/>
                  </a:lnTo>
                  <a:lnTo>
                    <a:pt x="0" y="28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82" name="Google Shape;82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6623399" y="289607"/>
              <a:ext cx="371474" cy="14573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3" name="Google Shape;83;p3"/>
          <p:cNvSpPr txBox="1"/>
          <p:nvPr>
            <p:ph type="title"/>
          </p:nvPr>
        </p:nvSpPr>
        <p:spPr>
          <a:xfrm>
            <a:off x="1108637" y="823428"/>
            <a:ext cx="5194300" cy="13754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50"/>
              <a:t>Abstract</a:t>
            </a:r>
            <a:endParaRPr sz="885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/>
          <p:nvPr/>
        </p:nvSpPr>
        <p:spPr>
          <a:xfrm>
            <a:off x="0" y="9244012"/>
            <a:ext cx="15088869" cy="28575"/>
          </a:xfrm>
          <a:custGeom>
            <a:rect b="b" l="l" r="r" t="t"/>
            <a:pathLst>
              <a:path extrusionOk="0" h="28575" w="15088869">
                <a:moveTo>
                  <a:pt x="0" y="0"/>
                </a:moveTo>
                <a:lnTo>
                  <a:pt x="15088473" y="0"/>
                </a:lnTo>
                <a:lnTo>
                  <a:pt x="15088473" y="28574"/>
                </a:lnTo>
                <a:lnTo>
                  <a:pt x="0" y="28574"/>
                </a:lnTo>
                <a:lnTo>
                  <a:pt x="0" y="0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9" name="Google Shape;89;p4"/>
          <p:cNvSpPr txBox="1"/>
          <p:nvPr/>
        </p:nvSpPr>
        <p:spPr>
          <a:xfrm>
            <a:off x="1930049" y="5336027"/>
            <a:ext cx="3709035" cy="6339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4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4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94528" y="9058736"/>
            <a:ext cx="1457324" cy="37147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"/>
          <p:cNvSpPr/>
          <p:nvPr/>
        </p:nvSpPr>
        <p:spPr>
          <a:xfrm>
            <a:off x="10817390" y="4982590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53"/>
                </a:moveTo>
                <a:lnTo>
                  <a:pt x="374421" y="225653"/>
                </a:lnTo>
                <a:lnTo>
                  <a:pt x="374421" y="0"/>
                </a:lnTo>
                <a:lnTo>
                  <a:pt x="225653" y="0"/>
                </a:lnTo>
                <a:lnTo>
                  <a:pt x="225653" y="225653"/>
                </a:lnTo>
                <a:lnTo>
                  <a:pt x="0" y="225653"/>
                </a:lnTo>
                <a:lnTo>
                  <a:pt x="0" y="374434"/>
                </a:lnTo>
                <a:lnTo>
                  <a:pt x="225653" y="374434"/>
                </a:lnTo>
                <a:lnTo>
                  <a:pt x="225653" y="600075"/>
                </a:lnTo>
                <a:lnTo>
                  <a:pt x="374421" y="600075"/>
                </a:lnTo>
                <a:lnTo>
                  <a:pt x="374421" y="374434"/>
                </a:lnTo>
                <a:lnTo>
                  <a:pt x="600075" y="374434"/>
                </a:lnTo>
                <a:lnTo>
                  <a:pt x="600075" y="225653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2" name="Google Shape;92;p4"/>
          <p:cNvSpPr/>
          <p:nvPr/>
        </p:nvSpPr>
        <p:spPr>
          <a:xfrm>
            <a:off x="10817390" y="6197675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40"/>
                </a:moveTo>
                <a:lnTo>
                  <a:pt x="374421" y="225640"/>
                </a:lnTo>
                <a:lnTo>
                  <a:pt x="374421" y="0"/>
                </a:lnTo>
                <a:lnTo>
                  <a:pt x="225653" y="0"/>
                </a:lnTo>
                <a:lnTo>
                  <a:pt x="225653" y="225640"/>
                </a:lnTo>
                <a:lnTo>
                  <a:pt x="0" y="225640"/>
                </a:lnTo>
                <a:lnTo>
                  <a:pt x="0" y="374421"/>
                </a:lnTo>
                <a:lnTo>
                  <a:pt x="225653" y="374421"/>
                </a:lnTo>
                <a:lnTo>
                  <a:pt x="225653" y="600075"/>
                </a:lnTo>
                <a:lnTo>
                  <a:pt x="374421" y="600075"/>
                </a:lnTo>
                <a:lnTo>
                  <a:pt x="374421" y="374421"/>
                </a:lnTo>
                <a:lnTo>
                  <a:pt x="600075" y="374421"/>
                </a:lnTo>
                <a:lnTo>
                  <a:pt x="600075" y="225640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93" name="Google Shape;93;p4"/>
          <p:cNvGrpSpPr/>
          <p:nvPr/>
        </p:nvGrpSpPr>
        <p:grpSpPr>
          <a:xfrm>
            <a:off x="0" y="7412748"/>
            <a:ext cx="11417465" cy="2856546"/>
            <a:chOff x="0" y="7412748"/>
            <a:chExt cx="11417465" cy="2856546"/>
          </a:xfrm>
        </p:grpSpPr>
        <p:pic>
          <p:nvPicPr>
            <p:cNvPr id="94" name="Google Shape;94;p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7849945"/>
              <a:ext cx="4352924" cy="24193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" name="Google Shape;95;p4"/>
            <p:cNvSpPr/>
            <p:nvPr/>
          </p:nvSpPr>
          <p:spPr>
            <a:xfrm>
              <a:off x="10817390" y="7412748"/>
              <a:ext cx="600075" cy="600075"/>
            </a:xfrm>
            <a:custGeom>
              <a:rect b="b" l="l" r="r" t="t"/>
              <a:pathLst>
                <a:path extrusionOk="0" h="600075" w="600075">
                  <a:moveTo>
                    <a:pt x="600075" y="225653"/>
                  </a:moveTo>
                  <a:lnTo>
                    <a:pt x="374421" y="225653"/>
                  </a:lnTo>
                  <a:lnTo>
                    <a:pt x="374421" y="0"/>
                  </a:lnTo>
                  <a:lnTo>
                    <a:pt x="225653" y="0"/>
                  </a:lnTo>
                  <a:lnTo>
                    <a:pt x="225653" y="225653"/>
                  </a:lnTo>
                  <a:lnTo>
                    <a:pt x="0" y="225653"/>
                  </a:lnTo>
                  <a:lnTo>
                    <a:pt x="0" y="374421"/>
                  </a:lnTo>
                  <a:lnTo>
                    <a:pt x="225653" y="374421"/>
                  </a:lnTo>
                  <a:lnTo>
                    <a:pt x="225653" y="600075"/>
                  </a:lnTo>
                  <a:lnTo>
                    <a:pt x="374421" y="600075"/>
                  </a:lnTo>
                  <a:lnTo>
                    <a:pt x="374421" y="374421"/>
                  </a:lnTo>
                  <a:lnTo>
                    <a:pt x="600075" y="374421"/>
                  </a:lnTo>
                  <a:lnTo>
                    <a:pt x="600075" y="225653"/>
                  </a:lnTo>
                  <a:close/>
                </a:path>
              </a:pathLst>
            </a:custGeom>
            <a:solidFill>
              <a:srgbClr val="E6504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96" name="Google Shape;96;p4"/>
          <p:cNvSpPr/>
          <p:nvPr/>
        </p:nvSpPr>
        <p:spPr>
          <a:xfrm>
            <a:off x="10817390" y="2579864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53"/>
                </a:moveTo>
                <a:lnTo>
                  <a:pt x="374421" y="225653"/>
                </a:lnTo>
                <a:lnTo>
                  <a:pt x="374421" y="0"/>
                </a:lnTo>
                <a:lnTo>
                  <a:pt x="225653" y="0"/>
                </a:lnTo>
                <a:lnTo>
                  <a:pt x="225653" y="225653"/>
                </a:lnTo>
                <a:lnTo>
                  <a:pt x="0" y="225653"/>
                </a:lnTo>
                <a:lnTo>
                  <a:pt x="0" y="374421"/>
                </a:lnTo>
                <a:lnTo>
                  <a:pt x="225653" y="374421"/>
                </a:lnTo>
                <a:lnTo>
                  <a:pt x="225653" y="600075"/>
                </a:lnTo>
                <a:lnTo>
                  <a:pt x="374421" y="600075"/>
                </a:lnTo>
                <a:lnTo>
                  <a:pt x="374421" y="374421"/>
                </a:lnTo>
                <a:lnTo>
                  <a:pt x="600075" y="374421"/>
                </a:lnTo>
                <a:lnTo>
                  <a:pt x="600075" y="225653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7" name="Google Shape;97;p4"/>
          <p:cNvSpPr/>
          <p:nvPr/>
        </p:nvSpPr>
        <p:spPr>
          <a:xfrm>
            <a:off x="10817390" y="3792435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53"/>
                </a:moveTo>
                <a:lnTo>
                  <a:pt x="374421" y="225653"/>
                </a:lnTo>
                <a:lnTo>
                  <a:pt x="374421" y="0"/>
                </a:lnTo>
                <a:lnTo>
                  <a:pt x="225653" y="0"/>
                </a:lnTo>
                <a:lnTo>
                  <a:pt x="225653" y="225653"/>
                </a:lnTo>
                <a:lnTo>
                  <a:pt x="0" y="225653"/>
                </a:lnTo>
                <a:lnTo>
                  <a:pt x="0" y="374421"/>
                </a:lnTo>
                <a:lnTo>
                  <a:pt x="225653" y="374421"/>
                </a:lnTo>
                <a:lnTo>
                  <a:pt x="225653" y="600075"/>
                </a:lnTo>
                <a:lnTo>
                  <a:pt x="374421" y="600075"/>
                </a:lnTo>
                <a:lnTo>
                  <a:pt x="374421" y="374421"/>
                </a:lnTo>
                <a:lnTo>
                  <a:pt x="600075" y="374421"/>
                </a:lnTo>
                <a:lnTo>
                  <a:pt x="600075" y="225653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98" name="Google Shape;9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22564" y="3015790"/>
            <a:ext cx="5895974" cy="393382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"/>
          <p:cNvSpPr txBox="1"/>
          <p:nvPr>
            <p:ph type="title"/>
          </p:nvPr>
        </p:nvSpPr>
        <p:spPr>
          <a:xfrm>
            <a:off x="1016000" y="1031696"/>
            <a:ext cx="5996305" cy="12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Tech Stack</a:t>
            </a:r>
            <a:endParaRPr sz="8000"/>
          </a:p>
        </p:txBody>
      </p:sp>
      <p:sp>
        <p:nvSpPr>
          <p:cNvPr id="100" name="Google Shape;100;p4"/>
          <p:cNvSpPr txBox="1"/>
          <p:nvPr/>
        </p:nvSpPr>
        <p:spPr>
          <a:xfrm>
            <a:off x="12427246" y="5049346"/>
            <a:ext cx="20103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Java AWT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 txBox="1"/>
          <p:nvPr/>
        </p:nvSpPr>
        <p:spPr>
          <a:xfrm>
            <a:off x="12427246" y="6264420"/>
            <a:ext cx="3647440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MVC Architecture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4"/>
          <p:cNvSpPr txBox="1"/>
          <p:nvPr/>
        </p:nvSpPr>
        <p:spPr>
          <a:xfrm>
            <a:off x="12427250" y="2646605"/>
            <a:ext cx="29406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Java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 txBox="1"/>
          <p:nvPr/>
        </p:nvSpPr>
        <p:spPr>
          <a:xfrm>
            <a:off x="12427246" y="7367692"/>
            <a:ext cx="226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db4o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4"/>
          <p:cNvSpPr txBox="1"/>
          <p:nvPr/>
        </p:nvSpPr>
        <p:spPr>
          <a:xfrm>
            <a:off x="12427301" y="3847975"/>
            <a:ext cx="26616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Swing For GUI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g239114dbc84_0_8"/>
          <p:cNvGrpSpPr/>
          <p:nvPr/>
        </p:nvGrpSpPr>
        <p:grpSpPr>
          <a:xfrm>
            <a:off x="0" y="1"/>
            <a:ext cx="18288000" cy="10286999"/>
            <a:chOff x="0" y="1"/>
            <a:chExt cx="18288000" cy="10286999"/>
          </a:xfrm>
        </p:grpSpPr>
        <p:pic>
          <p:nvPicPr>
            <p:cNvPr id="110" name="Google Shape;110;g239114dbc84_0_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1"/>
              <a:ext cx="14822258" cy="1028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1" name="Google Shape;111;g239114dbc84_0_8"/>
            <p:cNvSpPr/>
            <p:nvPr/>
          </p:nvSpPr>
          <p:spPr>
            <a:xfrm>
              <a:off x="0" y="2"/>
              <a:ext cx="18288000" cy="5923280"/>
            </a:xfrm>
            <a:custGeom>
              <a:rect b="b" l="l" r="r" t="t"/>
              <a:pathLst>
                <a:path extrusionOk="0" h="5923280" w="18288000">
                  <a:moveTo>
                    <a:pt x="0" y="0"/>
                  </a:moveTo>
                  <a:lnTo>
                    <a:pt x="18287999" y="0"/>
                  </a:lnTo>
                  <a:lnTo>
                    <a:pt x="18287999" y="5923189"/>
                  </a:lnTo>
                  <a:lnTo>
                    <a:pt x="0" y="5923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12" name="Google Shape;112;g239114dbc84_0_8"/>
          <p:cNvSpPr txBox="1"/>
          <p:nvPr/>
        </p:nvSpPr>
        <p:spPr>
          <a:xfrm>
            <a:off x="16201172" y="7570727"/>
            <a:ext cx="2438400" cy="23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150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" name="Google Shape;113;g239114dbc84_0_8"/>
          <p:cNvGrpSpPr/>
          <p:nvPr/>
        </p:nvGrpSpPr>
        <p:grpSpPr>
          <a:xfrm>
            <a:off x="0" y="289607"/>
            <a:ext cx="16994873" cy="8248196"/>
            <a:chOff x="0" y="289607"/>
            <a:chExt cx="16994873" cy="8248196"/>
          </a:xfrm>
        </p:grpSpPr>
        <p:sp>
          <p:nvSpPr>
            <p:cNvPr id="114" name="Google Shape;114;g239114dbc84_0_8"/>
            <p:cNvSpPr/>
            <p:nvPr/>
          </p:nvSpPr>
          <p:spPr>
            <a:xfrm>
              <a:off x="0" y="8509228"/>
              <a:ext cx="14823440" cy="28575"/>
            </a:xfrm>
            <a:custGeom>
              <a:rect b="b" l="l" r="r" t="t"/>
              <a:pathLst>
                <a:path extrusionOk="0" h="28575" w="14823440">
                  <a:moveTo>
                    <a:pt x="0" y="0"/>
                  </a:moveTo>
                  <a:lnTo>
                    <a:pt x="14823133" y="0"/>
                  </a:lnTo>
                  <a:lnTo>
                    <a:pt x="14823133" y="28574"/>
                  </a:lnTo>
                  <a:lnTo>
                    <a:pt x="0" y="28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15" name="Google Shape;115;g239114dbc84_0_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6623399" y="289607"/>
              <a:ext cx="371474" cy="14573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g239114dbc84_0_8"/>
          <p:cNvSpPr txBox="1"/>
          <p:nvPr>
            <p:ph type="title"/>
          </p:nvPr>
        </p:nvSpPr>
        <p:spPr>
          <a:xfrm>
            <a:off x="1108637" y="823428"/>
            <a:ext cx="51942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50"/>
              <a:t>Features</a:t>
            </a:r>
            <a:endParaRPr sz="8850"/>
          </a:p>
        </p:txBody>
      </p:sp>
      <p:sp>
        <p:nvSpPr>
          <p:cNvPr id="117" name="Google Shape;117;g239114dbc84_0_8"/>
          <p:cNvSpPr txBox="1"/>
          <p:nvPr>
            <p:ph idx="1" type="body"/>
          </p:nvPr>
        </p:nvSpPr>
        <p:spPr>
          <a:xfrm>
            <a:off x="1014275" y="2359000"/>
            <a:ext cx="14074800" cy="61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Char char="❖"/>
            </a:pPr>
            <a:r>
              <a:rPr lang="en-US" sz="3200"/>
              <a:t>A user can login and logout of his Day Care Account</a:t>
            </a:r>
            <a:endParaRPr sz="3200"/>
          </a:p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❖"/>
            </a:pPr>
            <a:r>
              <a:rPr lang="en-US" sz="3200"/>
              <a:t>A user can use Admin Panel to manage(CRUD) Students, Teachers, Classrooms and Alerts</a:t>
            </a:r>
            <a:endParaRPr sz="3200"/>
          </a:p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❖"/>
            </a:pPr>
            <a:r>
              <a:rPr lang="en-US" sz="3200"/>
              <a:t>Complies DayCare Ratio and Immunization Rules</a:t>
            </a:r>
            <a:endParaRPr sz="3200"/>
          </a:p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Char char="❖"/>
            </a:pPr>
            <a:r>
              <a:rPr lang="en-US" sz="3200"/>
              <a:t>A user can p</a:t>
            </a:r>
            <a:r>
              <a:rPr lang="en-US" sz="3200"/>
              <a:t>erformed CRUD operations on Student Management Panel:</a:t>
            </a:r>
            <a:endParaRPr sz="3200"/>
          </a:p>
          <a:p>
            <a:pPr indent="-431800" lvl="1" marL="9144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➢"/>
            </a:pPr>
            <a:r>
              <a:rPr lang="en-US" sz="3200">
                <a:solidFill>
                  <a:schemeClr val="lt1"/>
                </a:solidFill>
              </a:rPr>
              <a:t>Remove Students</a:t>
            </a:r>
            <a:endParaRPr sz="3200">
              <a:solidFill>
                <a:schemeClr val="lt1"/>
              </a:solidFill>
            </a:endParaRPr>
          </a:p>
          <a:p>
            <a:pPr indent="-431800" lvl="1" marL="9144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➢"/>
            </a:pPr>
            <a:r>
              <a:rPr lang="en-US" sz="3200">
                <a:solidFill>
                  <a:schemeClr val="lt1"/>
                </a:solidFill>
              </a:rPr>
              <a:t>Update Student Personal Information</a:t>
            </a:r>
            <a:endParaRPr sz="3200">
              <a:solidFill>
                <a:schemeClr val="lt1"/>
              </a:solidFill>
            </a:endParaRPr>
          </a:p>
          <a:p>
            <a:pPr indent="-431800" lvl="1" marL="9144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➢"/>
            </a:pPr>
            <a:r>
              <a:rPr lang="en-US" sz="3200">
                <a:solidFill>
                  <a:schemeClr val="lt1"/>
                </a:solidFill>
              </a:rPr>
              <a:t>Add Student Immunization details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Char char="❖"/>
            </a:pPr>
            <a:r>
              <a:rPr lang="en-US" sz="3200"/>
              <a:t>Employee annual reviews can be added on the Teacher Management Panel</a:t>
            </a:r>
            <a:endParaRPr sz="3200"/>
          </a:p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❖"/>
            </a:pPr>
            <a:r>
              <a:rPr lang="en-US" sz="3200"/>
              <a:t>Track student immunization record and Annual registration from original walk-in date</a:t>
            </a:r>
            <a:endParaRPr sz="3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>
            <a:off x="0" y="11430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3" name="Google Shape;123;p6"/>
          <p:cNvSpPr txBox="1"/>
          <p:nvPr/>
        </p:nvSpPr>
        <p:spPr>
          <a:xfrm>
            <a:off x="419947" y="5559325"/>
            <a:ext cx="2874600" cy="53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55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sz="3455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8458" y="7157969"/>
            <a:ext cx="552449" cy="40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3575" y="1411825"/>
            <a:ext cx="15420152" cy="887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6"/>
          <p:cNvSpPr txBox="1"/>
          <p:nvPr>
            <p:ph type="ctrTitle"/>
          </p:nvPr>
        </p:nvSpPr>
        <p:spPr>
          <a:xfrm>
            <a:off x="250933" y="174446"/>
            <a:ext cx="6759600" cy="13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1425">
            <a:spAutoFit/>
          </a:bodyPr>
          <a:lstStyle/>
          <a:p>
            <a:pPr indent="0" lvl="0" marL="12700" marR="5080" rtl="0" algn="l">
              <a:lnSpc>
                <a:spcPct val="109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FFFFFF"/>
                </a:solidFill>
              </a:rPr>
              <a:t>UML</a:t>
            </a:r>
            <a:r>
              <a:rPr lang="en-US" sz="8000">
                <a:solidFill>
                  <a:srgbClr val="FFFFFF"/>
                </a:solidFill>
              </a:rPr>
              <a:t> Diagram</a:t>
            </a:r>
            <a:endParaRPr sz="8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g239114dbc84_1_16"/>
          <p:cNvGrpSpPr/>
          <p:nvPr/>
        </p:nvGrpSpPr>
        <p:grpSpPr>
          <a:xfrm>
            <a:off x="0" y="1"/>
            <a:ext cx="18288000" cy="10286999"/>
            <a:chOff x="0" y="1"/>
            <a:chExt cx="18288000" cy="10286999"/>
          </a:xfrm>
        </p:grpSpPr>
        <p:pic>
          <p:nvPicPr>
            <p:cNvPr id="132" name="Google Shape;132;g239114dbc84_1_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1"/>
              <a:ext cx="14822258" cy="1028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3" name="Google Shape;133;g239114dbc84_1_16"/>
            <p:cNvSpPr/>
            <p:nvPr/>
          </p:nvSpPr>
          <p:spPr>
            <a:xfrm>
              <a:off x="0" y="2"/>
              <a:ext cx="18288000" cy="5923280"/>
            </a:xfrm>
            <a:custGeom>
              <a:rect b="b" l="l" r="r" t="t"/>
              <a:pathLst>
                <a:path extrusionOk="0" h="5923280" w="18288000">
                  <a:moveTo>
                    <a:pt x="0" y="0"/>
                  </a:moveTo>
                  <a:lnTo>
                    <a:pt x="18287999" y="0"/>
                  </a:lnTo>
                  <a:lnTo>
                    <a:pt x="18287999" y="5923189"/>
                  </a:lnTo>
                  <a:lnTo>
                    <a:pt x="0" y="5923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34" name="Google Shape;134;g239114dbc84_1_16"/>
          <p:cNvSpPr txBox="1"/>
          <p:nvPr/>
        </p:nvSpPr>
        <p:spPr>
          <a:xfrm>
            <a:off x="16201172" y="7570727"/>
            <a:ext cx="2438400" cy="23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 sz="150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5" name="Google Shape;135;g239114dbc84_1_16"/>
          <p:cNvGrpSpPr/>
          <p:nvPr/>
        </p:nvGrpSpPr>
        <p:grpSpPr>
          <a:xfrm>
            <a:off x="0" y="289607"/>
            <a:ext cx="16994873" cy="8248196"/>
            <a:chOff x="0" y="289607"/>
            <a:chExt cx="16994873" cy="8248196"/>
          </a:xfrm>
        </p:grpSpPr>
        <p:sp>
          <p:nvSpPr>
            <p:cNvPr id="136" name="Google Shape;136;g239114dbc84_1_16"/>
            <p:cNvSpPr/>
            <p:nvPr/>
          </p:nvSpPr>
          <p:spPr>
            <a:xfrm>
              <a:off x="0" y="8509228"/>
              <a:ext cx="14823440" cy="28575"/>
            </a:xfrm>
            <a:custGeom>
              <a:rect b="b" l="l" r="r" t="t"/>
              <a:pathLst>
                <a:path extrusionOk="0" h="28575" w="14823440">
                  <a:moveTo>
                    <a:pt x="0" y="0"/>
                  </a:moveTo>
                  <a:lnTo>
                    <a:pt x="14823133" y="0"/>
                  </a:lnTo>
                  <a:lnTo>
                    <a:pt x="14823133" y="28574"/>
                  </a:lnTo>
                  <a:lnTo>
                    <a:pt x="0" y="28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37" name="Google Shape;137;g239114dbc84_1_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6623399" y="289607"/>
              <a:ext cx="371474" cy="14573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8" name="Google Shape;138;g239114dbc84_1_16"/>
          <p:cNvSpPr txBox="1"/>
          <p:nvPr>
            <p:ph type="title"/>
          </p:nvPr>
        </p:nvSpPr>
        <p:spPr>
          <a:xfrm>
            <a:off x="1108615" y="725000"/>
            <a:ext cx="96903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50"/>
              <a:t>MVC Design Pattern</a:t>
            </a:r>
            <a:endParaRPr sz="8850"/>
          </a:p>
        </p:txBody>
      </p:sp>
      <p:sp>
        <p:nvSpPr>
          <p:cNvPr id="139" name="Google Shape;139;g239114dbc84_1_16"/>
          <p:cNvSpPr txBox="1"/>
          <p:nvPr>
            <p:ph idx="1" type="body"/>
          </p:nvPr>
        </p:nvSpPr>
        <p:spPr>
          <a:xfrm>
            <a:off x="976375" y="2621400"/>
            <a:ext cx="9690300" cy="56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Char char="❖"/>
            </a:pPr>
            <a:r>
              <a:rPr lang="en-US" sz="3200"/>
              <a:t>Model </a:t>
            </a:r>
            <a:endParaRPr sz="3200"/>
          </a:p>
          <a:p>
            <a:pPr indent="-431800" lvl="1" marL="9144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Char char="➢"/>
            </a:pPr>
            <a:r>
              <a:rPr lang="en-US" sz="3200">
                <a:solidFill>
                  <a:schemeClr val="lt1"/>
                </a:solidFill>
              </a:rPr>
              <a:t>Mapper and Dao contains the pure application data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❖"/>
            </a:pPr>
            <a:r>
              <a:rPr lang="en-US" sz="3200"/>
              <a:t>View</a:t>
            </a:r>
            <a:endParaRPr sz="3200"/>
          </a:p>
          <a:p>
            <a:pPr indent="-431800" lvl="1" marL="9144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➢"/>
            </a:pPr>
            <a:r>
              <a:rPr lang="en-US" sz="3200">
                <a:solidFill>
                  <a:schemeClr val="lt1"/>
                </a:solidFill>
              </a:rPr>
              <a:t>Present the data to user, the html page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Char char="❖"/>
            </a:pPr>
            <a:r>
              <a:rPr lang="en-US" sz="3200"/>
              <a:t>Controller</a:t>
            </a:r>
            <a:endParaRPr sz="3200"/>
          </a:p>
          <a:p>
            <a:pPr indent="-431800" lvl="1" marL="9144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Char char="➢"/>
            </a:pPr>
            <a:r>
              <a:rPr lang="en-US" sz="3200">
                <a:solidFill>
                  <a:schemeClr val="lt1"/>
                </a:solidFill>
              </a:rPr>
              <a:t>Listens to events triggered by view, between view and module, use Json and API to communication. In most cases, the reaction is to call a method on the model.</a:t>
            </a:r>
            <a:endParaRPr sz="3200">
              <a:solidFill>
                <a:schemeClr val="lt1"/>
              </a:solidFill>
            </a:endParaRPr>
          </a:p>
          <a:p>
            <a:pPr indent="0" lvl="0" marL="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  <p:pic>
        <p:nvPicPr>
          <p:cNvPr id="140" name="Google Shape;140;g239114dbc84_1_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98925" y="2100800"/>
            <a:ext cx="3942450" cy="8166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g239114dbc84_1_28"/>
          <p:cNvGrpSpPr/>
          <p:nvPr/>
        </p:nvGrpSpPr>
        <p:grpSpPr>
          <a:xfrm>
            <a:off x="0" y="1"/>
            <a:ext cx="18288000" cy="10286999"/>
            <a:chOff x="0" y="1"/>
            <a:chExt cx="18288000" cy="10286999"/>
          </a:xfrm>
        </p:grpSpPr>
        <p:pic>
          <p:nvPicPr>
            <p:cNvPr id="146" name="Google Shape;146;g239114dbc84_1_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1"/>
              <a:ext cx="14822258" cy="1028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7" name="Google Shape;147;g239114dbc84_1_28"/>
            <p:cNvSpPr/>
            <p:nvPr/>
          </p:nvSpPr>
          <p:spPr>
            <a:xfrm>
              <a:off x="0" y="2"/>
              <a:ext cx="18288000" cy="5923280"/>
            </a:xfrm>
            <a:custGeom>
              <a:rect b="b" l="l" r="r" t="t"/>
              <a:pathLst>
                <a:path extrusionOk="0" h="5923280" w="18288000">
                  <a:moveTo>
                    <a:pt x="0" y="0"/>
                  </a:moveTo>
                  <a:lnTo>
                    <a:pt x="18287999" y="0"/>
                  </a:lnTo>
                  <a:lnTo>
                    <a:pt x="18287999" y="5923189"/>
                  </a:lnTo>
                  <a:lnTo>
                    <a:pt x="0" y="5923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48" name="Google Shape;148;g239114dbc84_1_28"/>
          <p:cNvSpPr txBox="1"/>
          <p:nvPr/>
        </p:nvSpPr>
        <p:spPr>
          <a:xfrm>
            <a:off x="16201172" y="7570727"/>
            <a:ext cx="2438400" cy="23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 sz="150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9" name="Google Shape;149;g239114dbc84_1_28"/>
          <p:cNvGrpSpPr/>
          <p:nvPr/>
        </p:nvGrpSpPr>
        <p:grpSpPr>
          <a:xfrm>
            <a:off x="0" y="289607"/>
            <a:ext cx="16994873" cy="8248196"/>
            <a:chOff x="0" y="289607"/>
            <a:chExt cx="16994873" cy="8248196"/>
          </a:xfrm>
        </p:grpSpPr>
        <p:sp>
          <p:nvSpPr>
            <p:cNvPr id="150" name="Google Shape;150;g239114dbc84_1_28"/>
            <p:cNvSpPr/>
            <p:nvPr/>
          </p:nvSpPr>
          <p:spPr>
            <a:xfrm>
              <a:off x="0" y="8509228"/>
              <a:ext cx="14823440" cy="28575"/>
            </a:xfrm>
            <a:custGeom>
              <a:rect b="b" l="l" r="r" t="t"/>
              <a:pathLst>
                <a:path extrusionOk="0" h="28575" w="14823440">
                  <a:moveTo>
                    <a:pt x="0" y="0"/>
                  </a:moveTo>
                  <a:lnTo>
                    <a:pt x="14823133" y="0"/>
                  </a:lnTo>
                  <a:lnTo>
                    <a:pt x="14823133" y="28574"/>
                  </a:lnTo>
                  <a:lnTo>
                    <a:pt x="0" y="28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pic>
          <p:nvPicPr>
            <p:cNvPr id="151" name="Google Shape;151;g239114dbc84_1_2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6623399" y="289607"/>
              <a:ext cx="371474" cy="14573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2" name="Google Shape;152;g239114dbc84_1_28"/>
          <p:cNvSpPr txBox="1"/>
          <p:nvPr>
            <p:ph type="title"/>
          </p:nvPr>
        </p:nvSpPr>
        <p:spPr>
          <a:xfrm>
            <a:off x="1108609" y="823425"/>
            <a:ext cx="120768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50"/>
              <a:t>Factory Pattern Method</a:t>
            </a:r>
            <a:endParaRPr sz="8850"/>
          </a:p>
        </p:txBody>
      </p:sp>
      <p:sp>
        <p:nvSpPr>
          <p:cNvPr id="153" name="Google Shape;153;g239114dbc84_1_28"/>
          <p:cNvSpPr txBox="1"/>
          <p:nvPr>
            <p:ph idx="1" type="body"/>
          </p:nvPr>
        </p:nvSpPr>
        <p:spPr>
          <a:xfrm>
            <a:off x="1108600" y="2794750"/>
            <a:ext cx="7207800" cy="39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Char char="❖"/>
            </a:pPr>
            <a:r>
              <a:rPr lang="en-US" sz="3200"/>
              <a:t>To maintain loose coupling and high cohesion we used factory pattern method to create objects of the class</a:t>
            </a:r>
            <a:endParaRPr sz="3200"/>
          </a:p>
          <a:p>
            <a:pPr indent="0" lvl="0" marL="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-431800" lvl="0" marL="457200" marR="5080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❖"/>
            </a:pPr>
            <a:r>
              <a:rPr lang="en-US" sz="3200"/>
              <a:t>Created Factories for Student Class , Teacher Class , Vaccine Class, Dose Class and DayCare Class</a:t>
            </a:r>
            <a:endParaRPr sz="3200"/>
          </a:p>
        </p:txBody>
      </p:sp>
      <p:pic>
        <p:nvPicPr>
          <p:cNvPr id="154" name="Google Shape;154;g239114dbc84_1_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16400" y="2794750"/>
            <a:ext cx="6460499" cy="749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"/>
          <p:cNvSpPr txBox="1"/>
          <p:nvPr>
            <p:ph type="title"/>
          </p:nvPr>
        </p:nvSpPr>
        <p:spPr>
          <a:xfrm>
            <a:off x="-402875" y="2024925"/>
            <a:ext cx="1024800" cy="72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74104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-25000" lang="en-US" sz="46725"/>
              <a:t>9</a:t>
            </a:r>
            <a:r>
              <a:rPr baseline="-25000" lang="en-US" sz="46725"/>
              <a:t> </a:t>
            </a:r>
            <a:endParaRPr sz="8000"/>
          </a:p>
        </p:txBody>
      </p:sp>
      <p:sp>
        <p:nvSpPr>
          <p:cNvPr id="160" name="Google Shape;160;p7"/>
          <p:cNvSpPr txBox="1"/>
          <p:nvPr/>
        </p:nvSpPr>
        <p:spPr>
          <a:xfrm>
            <a:off x="2287749" y="2187153"/>
            <a:ext cx="29757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Akhil Talashi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1297762" y="2139883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53"/>
                </a:moveTo>
                <a:lnTo>
                  <a:pt x="374434" y="225653"/>
                </a:lnTo>
                <a:lnTo>
                  <a:pt x="374434" y="0"/>
                </a:lnTo>
                <a:lnTo>
                  <a:pt x="225653" y="0"/>
                </a:lnTo>
                <a:lnTo>
                  <a:pt x="225653" y="225653"/>
                </a:lnTo>
                <a:lnTo>
                  <a:pt x="0" y="225653"/>
                </a:lnTo>
                <a:lnTo>
                  <a:pt x="0" y="374421"/>
                </a:lnTo>
                <a:lnTo>
                  <a:pt x="225653" y="374421"/>
                </a:lnTo>
                <a:lnTo>
                  <a:pt x="225653" y="600075"/>
                </a:lnTo>
                <a:lnTo>
                  <a:pt x="374434" y="600075"/>
                </a:lnTo>
                <a:lnTo>
                  <a:pt x="374434" y="374421"/>
                </a:lnTo>
                <a:lnTo>
                  <a:pt x="600075" y="374421"/>
                </a:lnTo>
                <a:lnTo>
                  <a:pt x="600075" y="225653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2" name="Google Shape;162;p7"/>
          <p:cNvSpPr txBox="1"/>
          <p:nvPr/>
        </p:nvSpPr>
        <p:spPr>
          <a:xfrm>
            <a:off x="2269799" y="5255728"/>
            <a:ext cx="38589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Saipranath Gopathi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1422512" y="5208446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53"/>
                </a:moveTo>
                <a:lnTo>
                  <a:pt x="374434" y="225653"/>
                </a:lnTo>
                <a:lnTo>
                  <a:pt x="374434" y="0"/>
                </a:lnTo>
                <a:lnTo>
                  <a:pt x="225653" y="0"/>
                </a:lnTo>
                <a:lnTo>
                  <a:pt x="225653" y="225653"/>
                </a:lnTo>
                <a:lnTo>
                  <a:pt x="0" y="225653"/>
                </a:lnTo>
                <a:lnTo>
                  <a:pt x="0" y="374421"/>
                </a:lnTo>
                <a:lnTo>
                  <a:pt x="225653" y="374421"/>
                </a:lnTo>
                <a:lnTo>
                  <a:pt x="225653" y="600075"/>
                </a:lnTo>
                <a:lnTo>
                  <a:pt x="374434" y="600075"/>
                </a:lnTo>
                <a:lnTo>
                  <a:pt x="374434" y="374421"/>
                </a:lnTo>
                <a:lnTo>
                  <a:pt x="600075" y="374421"/>
                </a:lnTo>
                <a:lnTo>
                  <a:pt x="600075" y="225653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4" name="Google Shape;164;p7"/>
          <p:cNvSpPr txBox="1"/>
          <p:nvPr/>
        </p:nvSpPr>
        <p:spPr>
          <a:xfrm>
            <a:off x="8090981" y="2187166"/>
            <a:ext cx="35451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Himanshu Mal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6929247" y="2139883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53"/>
                </a:moveTo>
                <a:lnTo>
                  <a:pt x="374421" y="225653"/>
                </a:lnTo>
                <a:lnTo>
                  <a:pt x="374421" y="0"/>
                </a:lnTo>
                <a:lnTo>
                  <a:pt x="225653" y="0"/>
                </a:lnTo>
                <a:lnTo>
                  <a:pt x="225653" y="225653"/>
                </a:lnTo>
                <a:lnTo>
                  <a:pt x="0" y="225653"/>
                </a:lnTo>
                <a:lnTo>
                  <a:pt x="0" y="374421"/>
                </a:lnTo>
                <a:lnTo>
                  <a:pt x="225653" y="374421"/>
                </a:lnTo>
                <a:lnTo>
                  <a:pt x="225653" y="600075"/>
                </a:lnTo>
                <a:lnTo>
                  <a:pt x="374421" y="600075"/>
                </a:lnTo>
                <a:lnTo>
                  <a:pt x="374421" y="374421"/>
                </a:lnTo>
                <a:lnTo>
                  <a:pt x="600075" y="374421"/>
                </a:lnTo>
                <a:lnTo>
                  <a:pt x="600075" y="225653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6" name="Google Shape;166;p7"/>
          <p:cNvSpPr txBox="1"/>
          <p:nvPr/>
        </p:nvSpPr>
        <p:spPr>
          <a:xfrm>
            <a:off x="13116325" y="5283675"/>
            <a:ext cx="46899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Ilia Chiniforooshan Esfahani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7"/>
          <p:cNvSpPr/>
          <p:nvPr/>
        </p:nvSpPr>
        <p:spPr>
          <a:xfrm>
            <a:off x="12218747" y="5236408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53"/>
                </a:moveTo>
                <a:lnTo>
                  <a:pt x="374421" y="225653"/>
                </a:lnTo>
                <a:lnTo>
                  <a:pt x="374421" y="0"/>
                </a:lnTo>
                <a:lnTo>
                  <a:pt x="225653" y="0"/>
                </a:lnTo>
                <a:lnTo>
                  <a:pt x="225653" y="225653"/>
                </a:lnTo>
                <a:lnTo>
                  <a:pt x="0" y="225653"/>
                </a:lnTo>
                <a:lnTo>
                  <a:pt x="0" y="374421"/>
                </a:lnTo>
                <a:lnTo>
                  <a:pt x="225653" y="374421"/>
                </a:lnTo>
                <a:lnTo>
                  <a:pt x="225653" y="600075"/>
                </a:lnTo>
                <a:lnTo>
                  <a:pt x="374421" y="600075"/>
                </a:lnTo>
                <a:lnTo>
                  <a:pt x="374421" y="374421"/>
                </a:lnTo>
                <a:lnTo>
                  <a:pt x="600075" y="374421"/>
                </a:lnTo>
                <a:lnTo>
                  <a:pt x="600075" y="225653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8" name="Google Shape;168;p7"/>
          <p:cNvSpPr txBox="1"/>
          <p:nvPr/>
        </p:nvSpPr>
        <p:spPr>
          <a:xfrm>
            <a:off x="13629637" y="2187181"/>
            <a:ext cx="36633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412115" rtl="0" algn="l">
              <a:lnSpc>
                <a:spcPct val="1151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Jayesh Tak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7"/>
          <p:cNvSpPr/>
          <p:nvPr/>
        </p:nvSpPr>
        <p:spPr>
          <a:xfrm>
            <a:off x="12560732" y="2139883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53"/>
                </a:moveTo>
                <a:lnTo>
                  <a:pt x="374421" y="225653"/>
                </a:lnTo>
                <a:lnTo>
                  <a:pt x="374421" y="0"/>
                </a:lnTo>
                <a:lnTo>
                  <a:pt x="225653" y="0"/>
                </a:lnTo>
                <a:lnTo>
                  <a:pt x="225653" y="225653"/>
                </a:lnTo>
                <a:lnTo>
                  <a:pt x="0" y="225653"/>
                </a:lnTo>
                <a:lnTo>
                  <a:pt x="0" y="374421"/>
                </a:lnTo>
                <a:lnTo>
                  <a:pt x="225653" y="374421"/>
                </a:lnTo>
                <a:lnTo>
                  <a:pt x="225653" y="600075"/>
                </a:lnTo>
                <a:lnTo>
                  <a:pt x="374421" y="600075"/>
                </a:lnTo>
                <a:lnTo>
                  <a:pt x="374421" y="374421"/>
                </a:lnTo>
                <a:lnTo>
                  <a:pt x="600075" y="374421"/>
                </a:lnTo>
                <a:lnTo>
                  <a:pt x="600075" y="225653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70" name="Google Shape;170;p7"/>
          <p:cNvSpPr txBox="1"/>
          <p:nvPr/>
        </p:nvSpPr>
        <p:spPr>
          <a:xfrm>
            <a:off x="8090975" y="5255728"/>
            <a:ext cx="3238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Darshan Patel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7"/>
          <p:cNvSpPr/>
          <p:nvPr/>
        </p:nvSpPr>
        <p:spPr>
          <a:xfrm>
            <a:off x="7256482" y="5208446"/>
            <a:ext cx="600075" cy="600075"/>
          </a:xfrm>
          <a:custGeom>
            <a:rect b="b" l="l" r="r" t="t"/>
            <a:pathLst>
              <a:path extrusionOk="0" h="600075" w="600075">
                <a:moveTo>
                  <a:pt x="600075" y="225653"/>
                </a:moveTo>
                <a:lnTo>
                  <a:pt x="374421" y="225653"/>
                </a:lnTo>
                <a:lnTo>
                  <a:pt x="374421" y="0"/>
                </a:lnTo>
                <a:lnTo>
                  <a:pt x="225653" y="0"/>
                </a:lnTo>
                <a:lnTo>
                  <a:pt x="225653" y="225653"/>
                </a:lnTo>
                <a:lnTo>
                  <a:pt x="0" y="225653"/>
                </a:lnTo>
                <a:lnTo>
                  <a:pt x="0" y="374421"/>
                </a:lnTo>
                <a:lnTo>
                  <a:pt x="225653" y="374421"/>
                </a:lnTo>
                <a:lnTo>
                  <a:pt x="225653" y="600075"/>
                </a:lnTo>
                <a:lnTo>
                  <a:pt x="374421" y="600075"/>
                </a:lnTo>
                <a:lnTo>
                  <a:pt x="374421" y="374421"/>
                </a:lnTo>
                <a:lnTo>
                  <a:pt x="600075" y="374421"/>
                </a:lnTo>
                <a:lnTo>
                  <a:pt x="600075" y="225653"/>
                </a:lnTo>
                <a:close/>
              </a:path>
            </a:pathLst>
          </a:custGeom>
          <a:solidFill>
            <a:srgbClr val="E6504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72" name="Google Shape;172;p7"/>
          <p:cNvSpPr txBox="1"/>
          <p:nvPr/>
        </p:nvSpPr>
        <p:spPr>
          <a:xfrm>
            <a:off x="200438" y="203850"/>
            <a:ext cx="7451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74104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8000">
                <a:solidFill>
                  <a:srgbClr val="292929"/>
                </a:solidFill>
                <a:latin typeface="Calibri"/>
                <a:ea typeface="Calibri"/>
                <a:cs typeface="Calibri"/>
                <a:sym typeface="Calibri"/>
              </a:rPr>
              <a:t>Contributions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7"/>
          <p:cNvSpPr txBox="1"/>
          <p:nvPr/>
        </p:nvSpPr>
        <p:spPr>
          <a:xfrm>
            <a:off x="1996700" y="2864300"/>
            <a:ext cx="38589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GUI Design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Admin Home Panel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Teachers Review Panel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Presentation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7740374" y="2924225"/>
            <a:ext cx="4689900" cy="19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marR="5080" rtl="0" algn="l">
              <a:lnSpc>
                <a:spcPct val="1157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Login page and </a:t>
            </a:r>
            <a:r>
              <a:rPr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authorization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Design Patterns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Student View, Update &amp; Alert Panel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7"/>
          <p:cNvSpPr txBox="1"/>
          <p:nvPr/>
        </p:nvSpPr>
        <p:spPr>
          <a:xfrm>
            <a:off x="12844124" y="2924225"/>
            <a:ext cx="4689900" cy="14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marR="5080" rtl="0" algn="l">
              <a:lnSpc>
                <a:spcPct val="1157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Teacher</a:t>
            </a:r>
            <a:r>
              <a:rPr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Registration Panel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Teacher View Panel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Char char="❖"/>
            </a:pPr>
            <a:r>
              <a:rPr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Manual Testing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7"/>
          <p:cNvSpPr txBox="1"/>
          <p:nvPr/>
        </p:nvSpPr>
        <p:spPr>
          <a:xfrm>
            <a:off x="1996700" y="5955850"/>
            <a:ext cx="4307400" cy="19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Student </a:t>
            </a:r>
            <a:r>
              <a:rPr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Registration Panel</a:t>
            </a:r>
            <a:endParaRPr sz="2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marR="5080" rtl="0" algn="l">
              <a:lnSpc>
                <a:spcPct val="115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Char char="❖"/>
            </a:pPr>
            <a:r>
              <a:rPr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UML Diagram Designing</a:t>
            </a:r>
            <a:endParaRPr sz="2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Char char="❖"/>
            </a:pPr>
            <a:r>
              <a:rPr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Manual Testing</a:t>
            </a:r>
            <a:endParaRPr sz="2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7"/>
          <p:cNvSpPr txBox="1"/>
          <p:nvPr/>
        </p:nvSpPr>
        <p:spPr>
          <a:xfrm>
            <a:off x="13116325" y="6067375"/>
            <a:ext cx="38589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Classroom View Panel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Char char="❖"/>
            </a:pPr>
            <a:r>
              <a:rPr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 Students to Classroom Group Panel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7"/>
          <p:cNvSpPr txBox="1"/>
          <p:nvPr/>
        </p:nvSpPr>
        <p:spPr>
          <a:xfrm>
            <a:off x="7878574" y="6067375"/>
            <a:ext cx="36633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Create </a:t>
            </a: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Classroom Panel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❖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Add Classroom Group Panel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2022-12-16T02:34:49Z</dcterms:created>
  <dc:creator>Sandhya Morla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2022-12-16T00:00:00Z</vt:filetime>
  </property>
  <property fmtid="{D5CDD505-2E9C-101B-9397-08002B2CF9AE}" pid="3" name="Creator">
    <vt:lpwstr>Canva</vt:lpwstr>
  </property>
  <property fmtid="{D5CDD505-2E9C-101B-9397-08002B2CF9AE}" pid="4" name="Producer">
    <vt:lpwstr>Canva</vt:lpwstr>
  </property>
  <property fmtid="{D5CDD505-2E9C-101B-9397-08002B2CF9AE}" pid="5" name="LastSaved">
    <vt:filetime>2022-12-16T00:00:00Z</vt:filetime>
  </property>
</Properties>
</file>